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3"/>
  </p:notesMasterIdLst>
  <p:sldIdLst>
    <p:sldId id="277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83589-15D9-4CFE-9B4B-26AE81DF1623}" type="datetimeFigureOut">
              <a:rPr lang="it-IT" smtClean="0"/>
              <a:t>26/05/2025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6542-C006-42EB-AFFB-A9CDF48A32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92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b="1" u="sng" dirty="0"/>
              <a:t>Sportello Front-Office </a:t>
            </a:r>
            <a:endParaRPr lang="it-IT" sz="1300" dirty="0"/>
          </a:p>
          <a:p>
            <a:r>
              <a:rPr lang="it-IT" sz="1300" b="1" dirty="0"/>
              <a:t>Il servizio è reso da studenti part time</a:t>
            </a:r>
            <a:r>
              <a:rPr lang="it-IT" sz="1300" dirty="0"/>
              <a:t>. Vengono fornite informazioni sull'offerta didattica, sulle immatricolazioni e iscrizioni rinviando agli esperti di settore. Fornisce inoltre informazioni sui servizi di orientamento, sui servizi per studenti stranieri, sui tirocini, sul dopo laurea ed altre informazioni utili.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E60B4-5E75-47B1-8ECC-4F5809CE13DE}" type="slidenum">
              <a:rPr kumimoji="0" lang="it-IT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5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6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0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3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9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5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1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  <a:alpha val="5000"/>
              </a:schemeClr>
            </a:gs>
            <a:gs pos="0">
              <a:schemeClr val="accent1">
                <a:lumMod val="60000"/>
                <a:lumOff val="40000"/>
              </a:schemeClr>
            </a:gs>
            <a:gs pos="41500">
              <a:srgbClr val="D3E0EF"/>
            </a:gs>
            <a:gs pos="22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30000"/>
                <a:lumOff val="70000"/>
              </a:schemeClr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2675991" y="3644434"/>
            <a:ext cx="221229" cy="557321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 noProof="0" dirty="0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6348813" y="0"/>
            <a:ext cx="5843187" cy="412418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noProof="0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5999"/>
          </a:blip>
          <a:srcRect/>
          <a:stretch>
            <a:fillRect/>
          </a:stretch>
        </p:blipFill>
        <p:spPr>
          <a:xfrm rot="2113473">
            <a:off x="9457791" y="1241140"/>
            <a:ext cx="2391368" cy="16413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12935635">
            <a:off x="8485418" y="1091822"/>
            <a:ext cx="2137901" cy="10689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395891" y="1169232"/>
            <a:ext cx="1749032" cy="178572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-5400000">
            <a:off x="3325708" y="-2375208"/>
            <a:ext cx="45719" cy="6697136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 noProof="0" dirty="0"/>
          </a:p>
        </p:txBody>
      </p:sp>
      <p:grpSp>
        <p:nvGrpSpPr>
          <p:cNvPr id="18" name="Group 18"/>
          <p:cNvGrpSpPr/>
          <p:nvPr/>
        </p:nvGrpSpPr>
        <p:grpSpPr>
          <a:xfrm>
            <a:off x="6208692" y="2585628"/>
            <a:ext cx="5542805" cy="3295564"/>
            <a:chOff x="0" y="-28575"/>
            <a:chExt cx="11085609" cy="65911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8469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904167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8EA501-835F-484F-B384-C4D371500386}"/>
              </a:ext>
            </a:extLst>
          </p:cNvPr>
          <p:cNvSpPr txBox="1"/>
          <p:nvPr/>
        </p:nvSpPr>
        <p:spPr>
          <a:xfrm>
            <a:off x="5618967" y="4327037"/>
            <a:ext cx="6392703" cy="73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000"/>
              </a:lnSpc>
            </a:pPr>
            <a:endParaRPr lang="it-IT" sz="800" b="1" spc="20" noProof="0" dirty="0">
              <a:solidFill>
                <a:srgbClr val="F2F0F4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09630">
              <a:lnSpc>
                <a:spcPts val="3000"/>
              </a:lnSpc>
            </a:pPr>
            <a:endParaRPr lang="it-IT" sz="2000" b="1" spc="20" noProof="0" dirty="0">
              <a:solidFill>
                <a:srgbClr val="F2F0F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AD235C3A-AD37-456B-8F0E-D2AFFCCF60F9}"/>
              </a:ext>
            </a:extLst>
          </p:cNvPr>
          <p:cNvGrpSpPr/>
          <p:nvPr/>
        </p:nvGrpSpPr>
        <p:grpSpPr>
          <a:xfrm>
            <a:off x="6242796" y="2853404"/>
            <a:ext cx="5542805" cy="3295564"/>
            <a:chOff x="0" y="-28575"/>
            <a:chExt cx="11085609" cy="6591128"/>
          </a:xfrm>
        </p:grpSpPr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6C160FFC-BF29-40F3-9662-4F5DC9DA4EF0}"/>
                </a:ext>
              </a:extLst>
            </p:cNvPr>
            <p:cNvSpPr txBox="1"/>
            <p:nvPr/>
          </p:nvSpPr>
          <p:spPr>
            <a:xfrm>
              <a:off x="0" y="-2857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37A003FB-B7AE-4AB2-978F-771A1EA796A4}"/>
                </a:ext>
              </a:extLst>
            </p:cNvPr>
            <p:cNvSpPr txBox="1"/>
            <p:nvPr/>
          </p:nvSpPr>
          <p:spPr>
            <a:xfrm>
              <a:off x="0" y="1098185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44FB01D0-B2AF-4013-BD0D-EE6A420013C5}"/>
                </a:ext>
              </a:extLst>
            </p:cNvPr>
            <p:cNvSpPr txBox="1"/>
            <p:nvPr/>
          </p:nvSpPr>
          <p:spPr>
            <a:xfrm>
              <a:off x="0" y="238469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421DA5D8-F9E7-4C92-A2B2-C01D4DBDAA0F}"/>
                </a:ext>
              </a:extLst>
            </p:cNvPr>
            <p:cNvSpPr txBox="1"/>
            <p:nvPr/>
          </p:nvSpPr>
          <p:spPr>
            <a:xfrm>
              <a:off x="0" y="3511453"/>
              <a:ext cx="11085609" cy="697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lang="it-IT" sz="2000" b="1" spc="20" noProof="0" dirty="0">
                <a:solidFill>
                  <a:srgbClr val="F2F0F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2D2E34D3-BE8D-4319-910B-C2640377823E}"/>
                </a:ext>
              </a:extLst>
            </p:cNvPr>
            <p:cNvSpPr txBox="1"/>
            <p:nvPr/>
          </p:nvSpPr>
          <p:spPr>
            <a:xfrm>
              <a:off x="0" y="4806831"/>
              <a:ext cx="11085609" cy="62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600"/>
                </a:lnSpc>
              </a:pPr>
              <a:endParaRPr lang="it-IT" sz="2000" b="1" spc="180" noProof="0" dirty="0">
                <a:solidFill>
                  <a:srgbClr val="F2F0F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24">
              <a:extLst>
                <a:ext uri="{FF2B5EF4-FFF2-40B4-BE49-F238E27FC236}">
                  <a16:creationId xmlns:a16="http://schemas.microsoft.com/office/drawing/2014/main" id="{46756D82-5ADF-430B-B905-23098C200493}"/>
                </a:ext>
              </a:extLst>
            </p:cNvPr>
            <p:cNvSpPr txBox="1"/>
            <p:nvPr/>
          </p:nvSpPr>
          <p:spPr>
            <a:xfrm>
              <a:off x="0" y="5904167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lang="it-IT" sz="1200" noProof="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6A00E37B-C9F2-4FCD-F63D-5A5BAAC82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5" y="256643"/>
            <a:ext cx="8833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it-IT" sz="2800" b="1" noProof="0" dirty="0"/>
              <a:t>Corso di laurea in Ingegneria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6DEE76-0B03-A5FD-45DF-EF94C375475D}"/>
              </a:ext>
            </a:extLst>
          </p:cNvPr>
          <p:cNvSpPr txBox="1"/>
          <p:nvPr/>
        </p:nvSpPr>
        <p:spPr>
          <a:xfrm>
            <a:off x="267756" y="3416784"/>
            <a:ext cx="491070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noProof="0" dirty="0"/>
              <a:t>Il lavoro ha riguardato l’esecuzione parallela di 16 operazioni aritmetiche, memorizzando ciascun operando su 4 bit di un registro </a:t>
            </a:r>
            <a:r>
              <a:rPr lang="it-IT" sz="1500" i="1" noProof="0" dirty="0"/>
              <a:t>general-</a:t>
            </a:r>
            <a:r>
              <a:rPr lang="it-IT" sz="1500" i="1" noProof="0" dirty="0" err="1"/>
              <a:t>purpose</a:t>
            </a:r>
            <a:r>
              <a:rPr lang="it-IT" sz="1500" noProof="0" dirty="0"/>
              <a:t> a 64 bit (sull’architettura x86-64).</a:t>
            </a:r>
          </a:p>
          <a:p>
            <a:endParaRPr lang="it-IT" sz="1500" noProof="0" dirty="0"/>
          </a:p>
          <a:p>
            <a:r>
              <a:rPr lang="it-IT" sz="1500" noProof="0" dirty="0"/>
              <a:t>In particolare, sono stati implementati algoritmi vettorizzati che calcolano somma, differenza, prodotto, prodotto scalare, e prodotto tra matrici, lavorando su 16 valori in parallelo.</a:t>
            </a:r>
          </a:p>
          <a:p>
            <a:endParaRPr lang="it-IT" sz="1500" noProof="0" dirty="0"/>
          </a:p>
          <a:p>
            <a:r>
              <a:rPr lang="it-IT" sz="1500" dirty="0"/>
              <a:t>Questo metodo, rispetto a un approccio non vettorizzato, ha reso le operazioni tra le 3 e le 7 volte più veloci. Sono stati analizzati anche algoritmi basati su </a:t>
            </a:r>
            <a:r>
              <a:rPr lang="it-IT" sz="1500" i="1" dirty="0" err="1"/>
              <a:t>lookup</a:t>
            </a:r>
            <a:r>
              <a:rPr lang="it-IT" sz="1500" i="1" dirty="0"/>
              <a:t> </a:t>
            </a:r>
            <a:r>
              <a:rPr lang="it-IT" sz="1500" i="1" dirty="0" err="1"/>
              <a:t>table</a:t>
            </a:r>
            <a:r>
              <a:rPr lang="it-IT" sz="1500" dirty="0"/>
              <a:t>.</a:t>
            </a:r>
            <a:endParaRPr lang="it-IT" sz="1500" noProof="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A7F071-42B3-9EAF-0C29-0191EDA9E415}"/>
              </a:ext>
            </a:extLst>
          </p:cNvPr>
          <p:cNvSpPr txBox="1"/>
          <p:nvPr/>
        </p:nvSpPr>
        <p:spPr>
          <a:xfrm>
            <a:off x="134842" y="1680340"/>
            <a:ext cx="869391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i="1" noProof="0" dirty="0"/>
              <a:t>Prova finale</a:t>
            </a:r>
          </a:p>
          <a:p>
            <a:r>
              <a:rPr lang="it-IT" sz="2000" b="1" noProof="0" dirty="0"/>
              <a:t>Vettorizzazione di operazioni aritmetiche a 4 bit su registri a 64 bit</a:t>
            </a:r>
          </a:p>
        </p:txBody>
      </p:sp>
      <p:sp>
        <p:nvSpPr>
          <p:cNvPr id="13" name="AutoShape 17">
            <a:extLst>
              <a:ext uri="{FF2B5EF4-FFF2-40B4-BE49-F238E27FC236}">
                <a16:creationId xmlns:a16="http://schemas.microsoft.com/office/drawing/2014/main" id="{859A3A89-965B-B393-62B8-47A3E3B0CA89}"/>
              </a:ext>
            </a:extLst>
          </p:cNvPr>
          <p:cNvSpPr/>
          <p:nvPr/>
        </p:nvSpPr>
        <p:spPr>
          <a:xfrm rot="16200000" flipH="1">
            <a:off x="2740972" y="253861"/>
            <a:ext cx="91265" cy="5573213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 noProof="0" dirty="0"/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DE6692DC-33FF-DFAD-D600-E030455DA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41" y="1066596"/>
            <a:ext cx="48450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it-IT" sz="2800" b="1" noProof="0" dirty="0"/>
              <a:t>Laureato: Dott. Lorenzo Grassi</a:t>
            </a:r>
          </a:p>
        </p:txBody>
      </p:sp>
      <p:sp>
        <p:nvSpPr>
          <p:cNvPr id="20" name="CasellaDiTesto 3">
            <a:extLst>
              <a:ext uri="{FF2B5EF4-FFF2-40B4-BE49-F238E27FC236}">
                <a16:creationId xmlns:a16="http://schemas.microsoft.com/office/drawing/2014/main" id="{27DF14AF-9B67-63E9-85BB-C4F12854F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39" y="2491892"/>
            <a:ext cx="4500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it-IT" b="1" noProof="0" dirty="0"/>
              <a:t>Relatore: Prof. Marco </a:t>
            </a:r>
            <a:r>
              <a:rPr lang="it-IT" b="1" noProof="0" dirty="0" err="1"/>
              <a:t>Cococcioni</a:t>
            </a:r>
            <a:endParaRPr lang="it-IT" b="1" noProof="0" dirty="0"/>
          </a:p>
        </p:txBody>
      </p:sp>
      <p:pic>
        <p:nvPicPr>
          <p:cNvPr id="14" name="Immagine 13" descr="Immagine che contiene schermata, nero&#10;&#10;Il contenuto generato dall'IA potrebbe non essere corretto.">
            <a:extLst>
              <a:ext uri="{FF2B5EF4-FFF2-40B4-BE49-F238E27FC236}">
                <a16:creationId xmlns:a16="http://schemas.microsoft.com/office/drawing/2014/main" id="{C17158D3-2939-DBF0-1806-0C43E9EF2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80" y="3030444"/>
            <a:ext cx="5843187" cy="4033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178</Words>
  <Application>Microsoft Office PowerPoint</Application>
  <PresentationFormat>Widescreen</PresentationFormat>
  <Paragraphs>13</Paragraphs>
  <Slides>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Monica Puccini</dc:creator>
  <cp:lastModifiedBy>Lorenzo Grassi</cp:lastModifiedBy>
  <cp:revision>5</cp:revision>
  <dcterms:created xsi:type="dcterms:W3CDTF">2023-06-19T11:45:48Z</dcterms:created>
  <dcterms:modified xsi:type="dcterms:W3CDTF">2025-05-26T14:56:59Z</dcterms:modified>
</cp:coreProperties>
</file>